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593" r:id="rId2"/>
    <p:sldId id="735" r:id="rId3"/>
    <p:sldId id="808" r:id="rId4"/>
    <p:sldId id="809" r:id="rId5"/>
    <p:sldId id="813" r:id="rId6"/>
    <p:sldId id="810" r:id="rId7"/>
    <p:sldId id="833" r:id="rId8"/>
    <p:sldId id="832" r:id="rId9"/>
    <p:sldId id="812" r:id="rId10"/>
    <p:sldId id="815" r:id="rId11"/>
    <p:sldId id="834" r:id="rId12"/>
    <p:sldId id="814" r:id="rId13"/>
    <p:sldId id="816" r:id="rId14"/>
    <p:sldId id="835" r:id="rId15"/>
    <p:sldId id="738" r:id="rId16"/>
    <p:sldId id="831" r:id="rId17"/>
    <p:sldId id="739" r:id="rId18"/>
    <p:sldId id="836" r:id="rId19"/>
    <p:sldId id="820" r:id="rId20"/>
    <p:sldId id="819" r:id="rId21"/>
    <p:sldId id="821" r:id="rId22"/>
    <p:sldId id="740" r:id="rId23"/>
    <p:sldId id="822" r:id="rId24"/>
    <p:sldId id="823" r:id="rId25"/>
    <p:sldId id="824" r:id="rId26"/>
    <p:sldId id="825" r:id="rId27"/>
    <p:sldId id="826" r:id="rId28"/>
    <p:sldId id="82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91293" autoAdjust="0"/>
  </p:normalViewPr>
  <p:slideViewPr>
    <p:cSldViewPr snapToGrid="0">
      <p:cViewPr varScale="1">
        <p:scale>
          <a:sx n="112" d="100"/>
          <a:sy n="112" d="100"/>
        </p:scale>
        <p:origin x="5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751968"/>
        <c:axId val="375753144"/>
      </c:lineChart>
      <c:catAx>
        <c:axId val="375751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753144"/>
        <c:crosses val="autoZero"/>
        <c:auto val="1"/>
        <c:lblAlgn val="ctr"/>
        <c:lblOffset val="100"/>
        <c:noMultiLvlLbl val="0"/>
      </c:catAx>
      <c:valAx>
        <c:axId val="375753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3M</a:t>
            </a:r>
            <a:r>
              <a:rPr lang="en-US" baseline="0" dirty="0">
                <a:latin typeface="Arial Unicode MS" panose="020B0604020202020204" pitchFamily="34" charset="-128"/>
              </a:rPr>
              <a:t> SB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>
        <c:manualLayout>
          <c:xMode val="edge"/>
          <c:yMode val="edge"/>
          <c:x val="0.34934595549908326"/>
          <c:y val="3.0582488033899204E-2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07008"/>
        <c:axId val="377602696"/>
      </c:lineChart>
      <c:catAx>
        <c:axId val="377607008"/>
        <c:scaling>
          <c:orientation val="minMax"/>
        </c:scaling>
        <c:delete val="1"/>
        <c:axPos val="b"/>
        <c:majorTickMark val="none"/>
        <c:minorTickMark val="none"/>
        <c:tickLblPos val="nextTo"/>
        <c:crossAx val="377602696"/>
        <c:crosses val="autoZero"/>
        <c:auto val="1"/>
        <c:lblAlgn val="ctr"/>
        <c:lblOffset val="100"/>
        <c:noMultiLvlLbl val="0"/>
      </c:catAx>
      <c:valAx>
        <c:axId val="377602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8/17/23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8/17/23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Dictionary Based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E1E62-86D5-564A-87AA-233D2A9463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3E53E6-5D99-C34E-8350-A2374AD50FC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3547" y="1496626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1163542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7650"/>
              </p:ext>
            </p:extLst>
          </p:nvPr>
        </p:nvGraphicFramePr>
        <p:xfrm>
          <a:off x="2585702" y="3119784"/>
          <a:ext cx="3931919" cy="2491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2584356" y="2075086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11C58D-8320-694F-9D2F-F704AAAC83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C46A7B-29FB-DD42-95C7-E7F38E65E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more complex polarity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6" y="1159660"/>
            <a:ext cx="8484403" cy="49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157657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088" y="1674845"/>
            <a:ext cx="6233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a polarized word from a lexicon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“context cluster” – </a:t>
            </a:r>
            <a:r>
              <a:rPr lang="en-US" sz="1500" b="1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words previous &amp; 2 words after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Neutral Words </a:t>
            </a:r>
          </a:p>
          <a:p>
            <a:pPr marL="800100" lvl="1" indent="-342900" defTabSz="457200">
              <a:buAutoNum type="arabicPeriod"/>
            </a:pP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Amplifiers “very”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d</a:t>
            </a:r>
            <a:r>
              <a:rPr lang="en-US" sz="15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e-amplifiers i.e. “hardly”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i.e. “not”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Values 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Neutral Words = 0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Amplifiers = 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De-amplifiers = -0.8</a:t>
            </a:r>
          </a:p>
          <a:p>
            <a:pPr marL="800100" lvl="1" indent="-342900" defTabSz="457200"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 Negators = -1 * </a:t>
            </a:r>
          </a:p>
          <a:p>
            <a:pPr marL="342900" indent="-342900" defTabSz="457200">
              <a:buAutoNum type="arabicPeriod"/>
            </a:pPr>
            <a:r>
              <a:rPr lang="en-US" sz="1500" b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 Values</a:t>
            </a:r>
          </a:p>
          <a:p>
            <a:pPr marL="342900" indent="-342900" defTabSz="457200">
              <a:buAutoNum type="arabicPeriod"/>
            </a:pPr>
            <a:r>
              <a:rPr lang="en-US" sz="15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Divide Sum by sqrt of word count </a:t>
            </a:r>
            <a:r>
              <a:rPr lang="en-US" sz="15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accounts for length of document “how dense the polarity is”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66A28C3-CD6B-42ED-BBBD-47C0AC8CD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C52BC-3A2D-2D4F-9863-A1066DAB60F6}"/>
              </a:ext>
            </a:extLst>
          </p:cNvPr>
          <p:cNvSpPr/>
          <p:nvPr/>
        </p:nvSpPr>
        <p:spPr>
          <a:xfrm>
            <a:off x="516835" y="5486400"/>
            <a:ext cx="7998515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﻿</a:t>
            </a:r>
            <a:r>
              <a:rPr lang="en-US" dirty="0" err="1"/>
              <a:t>A_polarity_math.R</a:t>
            </a:r>
            <a:r>
              <a:rPr lang="en-US" dirty="0"/>
              <a:t> to see it in action.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912FC4-D092-D941-8D15-6CFBCAEA270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89052-05DB-1D4B-A1AF-66A6E443063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Tidy Data Formats are structured differently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336"/>
              </p:ext>
            </p:extLst>
          </p:nvPr>
        </p:nvGraphicFramePr>
        <p:xfrm>
          <a:off x="937517" y="222028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937517" y="184004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869862" y="3065064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2005"/>
              </p:ext>
            </p:extLst>
          </p:nvPr>
        </p:nvGraphicFramePr>
        <p:xfrm>
          <a:off x="5369425" y="1915480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5383320" y="1535248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5350903" y="4971662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921767" y="4971662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935077" y="5140625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97" y="141206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365126"/>
            <a:ext cx="8939048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Our words  are less diverse than we think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F3542-284F-40CB-AA56-2D2C37D0A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593976"/>
            <a:ext cx="8446167" cy="510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Follows a predictable pattern.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19148" y="1937037"/>
            <a:ext cx="3689132" cy="2676504"/>
            <a:chOff x="433759" y="2081047"/>
            <a:chExt cx="3689132" cy="2676504"/>
          </a:xfrm>
        </p:grpSpPr>
        <p:pic>
          <p:nvPicPr>
            <p:cNvPr id="7" name="Picture 2" descr="Image result for zipf's law">
              <a:extLst>
                <a:ext uri="{FF2B5EF4-FFF2-40B4-BE49-F238E27FC236}">
                  <a16:creationId xmlns:a16="http://schemas.microsoft.com/office/drawing/2014/main" id="{E79F8C42-DDEC-484B-9AF4-5697CCAD2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24" y="2556649"/>
              <a:ext cx="3664603" cy="220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33759" y="2081047"/>
              <a:ext cx="368913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Another Example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19589-F4F2-C44D-8682-D4C73D133BE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9F794A-1735-C748-A1C4-E87AAEC8E98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588035"/>
            <a:ext cx="6315075" cy="39433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8A8B8-B746-EF49-AA0A-1EB9AE31C3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61DD3-4CF5-3F4B-96A7-76FFEDD98FCF}"/>
              </a:ext>
            </a:extLst>
          </p:cNvPr>
          <p:cNvCxnSpPr/>
          <p:nvPr/>
        </p:nvCxnSpPr>
        <p:spPr>
          <a:xfrm>
            <a:off x="7846681" y="4987978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9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6ADC6-A8AF-4177-80C3-0059275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055C4-6C20-45AD-A381-AF38F6D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365126"/>
            <a:ext cx="8623738" cy="591477"/>
          </a:xfrm>
        </p:spPr>
        <p:txBody>
          <a:bodyPr/>
          <a:lstStyle/>
          <a:p>
            <a:r>
              <a:rPr lang="en-US" sz="2800" dirty="0"/>
              <a:t>Sentiment the Tidy Way uses joins with existing lexicons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43436D9-66D6-480D-8753-218AB2841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44E92-3086-4AF5-BE02-6B5834CC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40748-A370-1D4A-98B6-ED80AB5416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05A55E-4150-BB40-9C65-8A5E00B89C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6E390-18F6-A246-88BD-A9E4B309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5" y="1461052"/>
            <a:ext cx="3982830" cy="2259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5328F-AF7E-0541-9110-C18A28A41A99}"/>
              </a:ext>
            </a:extLst>
          </p:cNvPr>
          <p:cNvSpPr txBox="1"/>
          <p:nvPr/>
        </p:nvSpPr>
        <p:spPr>
          <a:xfrm>
            <a:off x="159026" y="111318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6782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F1A01-EF4E-D54D-B2C9-8019EF4175BD}"/>
              </a:ext>
            </a:extLst>
          </p:cNvPr>
          <p:cNvSpPr txBox="1"/>
          <p:nvPr/>
        </p:nvSpPr>
        <p:spPr>
          <a:xfrm>
            <a:off x="4287078" y="113306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2477 Words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0560B-4DD8-A74F-9054-1901BAABD543}"/>
              </a:ext>
            </a:extLst>
          </p:cNvPr>
          <p:cNvSpPr txBox="1"/>
          <p:nvPr/>
        </p:nvSpPr>
        <p:spPr>
          <a:xfrm>
            <a:off x="2614156" y="37452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4463 Words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973D3-26B1-E943-97B5-013D927E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2" y="4063302"/>
            <a:ext cx="3280465" cy="1979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8646C-C76C-974A-B2E7-8CB3819C5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55" y="1475961"/>
            <a:ext cx="3479634" cy="1969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2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483" y="365126"/>
            <a:ext cx="8278867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B0477-481A-4E1A-8DDD-E4574ACCF9CE}"/>
              </a:ext>
            </a:extLst>
          </p:cNvPr>
          <p:cNvSpPr/>
          <p:nvPr/>
        </p:nvSpPr>
        <p:spPr>
          <a:xfrm>
            <a:off x="301491" y="2754501"/>
            <a:ext cx="338137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20070-75FA-4473-A705-9C1211F5314E}"/>
              </a:ext>
            </a:extLst>
          </p:cNvPr>
          <p:cNvSpPr/>
          <p:nvPr/>
        </p:nvSpPr>
        <p:spPr>
          <a:xfrm>
            <a:off x="4888847" y="3748414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42AAA-A766-4392-B476-74EB6B4DC922}"/>
              </a:ext>
            </a:extLst>
          </p:cNvPr>
          <p:cNvSpPr txBox="1"/>
          <p:nvPr/>
        </p:nvSpPr>
        <p:spPr>
          <a:xfrm rot="19379462">
            <a:off x="4201746" y="274757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3C3AD-587F-44E8-BCBE-1A94597CE751}"/>
              </a:ext>
            </a:extLst>
          </p:cNvPr>
          <p:cNvSpPr txBox="1"/>
          <p:nvPr/>
        </p:nvSpPr>
        <p:spPr>
          <a:xfrm rot="2373993">
            <a:off x="5821512" y="271424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94797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3816048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689158" y="1125414"/>
            <a:ext cx="1803699" cy="1065581"/>
            <a:chOff x="1073466" y="914400"/>
            <a:chExt cx="1803699" cy="10655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5A6061-B638-4C5C-AA8C-9BC9C6119623}"/>
              </a:ext>
            </a:extLst>
          </p:cNvPr>
          <p:cNvCxnSpPr/>
          <p:nvPr/>
        </p:nvCxnSpPr>
        <p:spPr>
          <a:xfrm>
            <a:off x="1535932" y="2331056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535932" y="4289168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4759923" y="4876800"/>
            <a:ext cx="1467580" cy="976313"/>
            <a:chOff x="6515101" y="2824163"/>
            <a:chExt cx="1123950" cy="747712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4765306" y="5896041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3726C-90A0-4F59-912F-94AACD7BE772}"/>
              </a:ext>
            </a:extLst>
          </p:cNvPr>
          <p:cNvGrpSpPr/>
          <p:nvPr/>
        </p:nvGrpSpPr>
        <p:grpSpPr>
          <a:xfrm>
            <a:off x="4759923" y="2754501"/>
            <a:ext cx="1467580" cy="976313"/>
            <a:chOff x="6515101" y="2824163"/>
            <a:chExt cx="1123950" cy="747712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C6CDC418-D840-42FE-BA6A-A1DF69A731D6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218B948C-D2C8-4717-9BF4-78B82EFF8873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C6EB1EB-6974-4FF5-AFB8-15D28118E7D8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287056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5778230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9336CA-8127-BF44-A48A-36CC0EE8E7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7626E-DBB5-4F4C-96C2-634956D785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22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2932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tidy(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      		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901083" y="1669741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/>
          <p:nvPr/>
        </p:nvCxnSpPr>
        <p:spPr>
          <a:xfrm flipV="1">
            <a:off x="4713890" y="1847162"/>
            <a:ext cx="1075736" cy="131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/>
          <p:nvPr/>
        </p:nvCxnSpPr>
        <p:spPr>
          <a:xfrm flipV="1">
            <a:off x="3001873" y="2576396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627812" y="2405486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3503256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383752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38375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C8824-A3E3-FB40-8E22-9483F34431DB}"/>
              </a:ext>
            </a:extLst>
          </p:cNvPr>
          <p:cNvSpPr txBox="1"/>
          <p:nvPr/>
        </p:nvSpPr>
        <p:spPr>
          <a:xfrm>
            <a:off x="0" y="4767080"/>
            <a:ext cx="5512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Due to some changes, the first time you use a sentiment lexicon, you will be asked to download.  This is due to licensing.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94269-6EE7-6E4A-8457-1AB66B74C1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D010C0-11BF-7943-8EB6-72C01AFB18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0D19-F64B-6A45-851D-55A85B3D9FDB}"/>
              </a:ext>
            </a:extLst>
          </p:cNvPr>
          <p:cNvCxnSpPr/>
          <p:nvPr/>
        </p:nvCxnSpPr>
        <p:spPr>
          <a:xfrm flipV="1">
            <a:off x="3670852" y="3684104"/>
            <a:ext cx="2703444" cy="4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 with our feelings…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5683" y="2427890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B_sentimentAnalysis.R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DCA7B8-3313-0F4F-BF24-7077EDFE23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F1335-2432-8040-9F2F-CD347B28B0C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DER Sentiment Analysis: A Complete Guide, Algo Trading and More">
            <a:extLst>
              <a:ext uri="{FF2B5EF4-FFF2-40B4-BE49-F238E27FC236}">
                <a16:creationId xmlns:a16="http://schemas.microsoft.com/office/drawing/2014/main" id="{BC90D072-1358-E8EB-4272-F7D8FB19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37052"/>
            <a:ext cx="4380624" cy="33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A2AC30-4A92-44BB-9F1B-2FAFA129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6" y="2221102"/>
            <a:ext cx="5981700" cy="13239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0363F-ADF3-B845-8B94-BD9FEE2E13F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C8155-D7EA-2D49-B264-A290B064130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4494A-39FE-6544-9954-FBC7A0323E1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Qdap’s</a:t>
            </a:r>
            <a:r>
              <a:rPr lang="en-US" dirty="0">
                <a:solidFill>
                  <a:schemeClr val="bg1"/>
                </a:solidFill>
              </a:rPr>
              <a:t> polarity function calculates -0.409 for “Starboy” lyrics.</a:t>
            </a:r>
          </a:p>
        </p:txBody>
      </p:sp>
    </p:spTree>
    <p:extLst>
      <p:ext uri="{BB962C8B-B14F-4D97-AF65-F5344CB8AC3E}">
        <p14:creationId xmlns:p14="http://schemas.microsoft.com/office/powerpoint/2010/main" val="361278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polarity scores in both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A32-C8B6-4FA7-B7DA-F90DB22635EA}"/>
              </a:ext>
            </a:extLst>
          </p:cNvPr>
          <p:cNvSpPr txBox="1"/>
          <p:nvPr/>
        </p:nvSpPr>
        <p:spPr>
          <a:xfrm>
            <a:off x="313749" y="4017133"/>
            <a:ext cx="86182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Although less sophisticated &amp; the scale is different, </a:t>
            </a:r>
            <a:r>
              <a:rPr lang="en-US" dirty="0" err="1">
                <a:solidFill>
                  <a:schemeClr val="bg1"/>
                </a:solidFill>
              </a:rPr>
              <a:t>tidytext’s</a:t>
            </a:r>
            <a:r>
              <a:rPr lang="en-US" dirty="0">
                <a:solidFill>
                  <a:schemeClr val="bg1"/>
                </a:solidFill>
              </a:rPr>
              <a:t> polarity is still negative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1D93B-5DEF-4069-A479-850112C02ECF}"/>
              </a:ext>
            </a:extLst>
          </p:cNvPr>
          <p:cNvGrpSpPr/>
          <p:nvPr/>
        </p:nvGrpSpPr>
        <p:grpSpPr>
          <a:xfrm>
            <a:off x="218053" y="1838205"/>
            <a:ext cx="2662220" cy="976313"/>
            <a:chOff x="5354294" y="4344537"/>
            <a:chExt cx="2662220" cy="976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B556A-E9DF-47A6-8488-C1D863097681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96DC74D-BE35-4BC3-B966-33FBB2EDC2B6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3C94B65-5290-47BA-9DCD-6395FC27C6EB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A43250D-2174-49FD-9487-DC304C936928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6487-F7EC-4D4A-8376-794B2991155B}"/>
                </a:ext>
              </a:extLst>
            </p:cNvPr>
            <p:cNvSpPr txBox="1"/>
            <p:nvPr/>
          </p:nvSpPr>
          <p:spPr>
            <a:xfrm>
              <a:off x="5354294" y="4678805"/>
              <a:ext cx="1229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Weeknd</a:t>
              </a:r>
              <a:r>
                <a:rPr lang="en-US" sz="1400" dirty="0"/>
                <a:t> Lyrics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DF590-AD4F-4526-951E-1F7A2A383A62}"/>
                </a:ext>
              </a:extLst>
            </p:cNvPr>
            <p:cNvSpPr txBox="1"/>
            <p:nvPr/>
          </p:nvSpPr>
          <p:spPr>
            <a:xfrm>
              <a:off x="6927113" y="4678805"/>
              <a:ext cx="1089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Bing Lexicon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F261F-A7C4-4E51-9675-E9A75D38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41" y="1445821"/>
            <a:ext cx="4248150" cy="21907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0398C9C-C9E4-4D91-A31E-443FE44C8AD5}"/>
              </a:ext>
            </a:extLst>
          </p:cNvPr>
          <p:cNvSpPr/>
          <p:nvPr/>
        </p:nvSpPr>
        <p:spPr>
          <a:xfrm rot="5400000">
            <a:off x="1860603" y="2443726"/>
            <a:ext cx="2278472" cy="33388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0A48BD-1DEC-402F-B9FE-1C285669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1" y="1867673"/>
            <a:ext cx="577215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101" y="2389176"/>
            <a:ext cx="3457514" cy="107238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C630E9-D875-9B49-B6EF-45A770BACF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DED2E-E8E5-D941-94CD-5D0BE3FABA8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0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recreate </a:t>
            </a:r>
            <a:r>
              <a:rPr lang="en-US" dirty="0" err="1"/>
              <a:t>Plutchik’s</a:t>
            </a:r>
            <a:r>
              <a:rPr lang="en-US" dirty="0"/>
              <a:t> Wheel of Emotions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26896"/>
            <a:ext cx="4343400" cy="4404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582426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 to the script!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89D539-B4CA-C64C-884A-FE1B3031AB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9311DE-7101-984D-8819-B840F6524F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see </a:t>
            </a:r>
            <a:r>
              <a:rPr lang="en-US" dirty="0" err="1"/>
              <a:t>Zipf’s</a:t>
            </a:r>
            <a:r>
              <a:rPr lang="en-US" dirty="0"/>
              <a:t> law in linguistics?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359922"/>
              </p:ext>
            </p:extLst>
          </p:nvPr>
        </p:nvGraphicFramePr>
        <p:xfrm>
          <a:off x="4454925" y="2065283"/>
          <a:ext cx="4247641" cy="2646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2" y="5499847"/>
            <a:ext cx="6550134" cy="6051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Therefore, even if we know 000s of words, we will use as few as possible to communicate.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4" y="2081047"/>
            <a:ext cx="3531476" cy="37837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 of Least Effort 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62" y="2569779"/>
            <a:ext cx="351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will choose a path of least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seek to minimize effort for a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4A0F86-FD70-724B-A313-E5656060A23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7DB0C-79A2-584C-B4D7-6E6B58E2915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6034</TotalTime>
  <Words>1069</Words>
  <Application>Microsoft Macintosh PowerPoint</Application>
  <PresentationFormat>On-screen Show (4:3)</PresentationFormat>
  <Paragraphs>290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Calibri Light</vt:lpstr>
      <vt:lpstr>Consolas</vt:lpstr>
      <vt:lpstr>1_Office Theme</vt:lpstr>
      <vt:lpstr>Text Mining &amp; NLP Dictionary Based Sentiment Analysis</vt:lpstr>
      <vt:lpstr>Zipf’s Law: Our words  are less diverse than we think</vt:lpstr>
      <vt:lpstr>Why do we see Zipf’s law in linguistics?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Simple Sentiment Polarity</vt:lpstr>
      <vt:lpstr>Differences between Polarity &amp; Emotion</vt:lpstr>
      <vt:lpstr>Differences between Polarity &amp; Emotion</vt:lpstr>
      <vt:lpstr>A bit more complex polarity</vt:lpstr>
      <vt:lpstr>In reality sentiment is more complex.</vt:lpstr>
      <vt:lpstr>In reality sentiment is more complex.</vt:lpstr>
      <vt:lpstr>Kanjoya’s Experience Corpus</vt:lpstr>
      <vt:lpstr>Tidy Data Formats are structured differently</vt:lpstr>
      <vt:lpstr>The pipe operator…%&gt;%</vt:lpstr>
      <vt:lpstr>Tidy data uses %&gt;% to forward objects</vt:lpstr>
      <vt:lpstr>In this exercise we will examine song lyrics</vt:lpstr>
      <vt:lpstr>Sentiment the Tidy Way uses joins with existing lexicons</vt:lpstr>
      <vt:lpstr>Tidy can seem complicated but not impossible.</vt:lpstr>
      <vt:lpstr>Starting with a DTM, its straightforward</vt:lpstr>
      <vt:lpstr>Get in touch with our feelings…</vt:lpstr>
      <vt:lpstr>Similar polarity scores in both methods</vt:lpstr>
      <vt:lpstr>Similar polarity scores in both methods</vt:lpstr>
      <vt:lpstr>Let’s recreate Plutchik’s Wheel of Emotions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349</cp:revision>
  <dcterms:created xsi:type="dcterms:W3CDTF">2018-05-23T17:24:59Z</dcterms:created>
  <dcterms:modified xsi:type="dcterms:W3CDTF">2023-08-18T02:46:25Z</dcterms:modified>
</cp:coreProperties>
</file>